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307" r:id="rId3"/>
    <p:sldId id="258" r:id="rId4"/>
    <p:sldId id="282" r:id="rId5"/>
    <p:sldId id="310" r:id="rId6"/>
    <p:sldId id="303" r:id="rId7"/>
    <p:sldId id="305" r:id="rId8"/>
    <p:sldId id="300" r:id="rId9"/>
    <p:sldId id="283" r:id="rId10"/>
    <p:sldId id="284" r:id="rId11"/>
    <p:sldId id="285" r:id="rId12"/>
    <p:sldId id="288" r:id="rId13"/>
    <p:sldId id="295" r:id="rId14"/>
    <p:sldId id="308" r:id="rId15"/>
    <p:sldId id="302" r:id="rId16"/>
    <p:sldId id="306" r:id="rId17"/>
    <p:sldId id="29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630887-E951-428F-A968-09936DA1E54F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82381C-4744-43EA-AEF7-AD8BF5EDB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4246563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A99415-67C0-47B7-A0AF-FA176669BE04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557963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251575" y="6556375"/>
            <a:ext cx="588963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96E1F6-97ED-4233-919F-540132E48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35DE8C-2FDE-465D-B6BC-046F61929BCA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9C6E7EE-636E-47DF-853B-16C4415E3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Дата 3"/>
          <p:cNvSpPr>
            <a:spLocks noGrp="1"/>
          </p:cNvSpPr>
          <p:nvPr>
            <p:ph type="dt" sz="half" idx="2"/>
          </p:nvPr>
        </p:nvSpPr>
        <p:spPr>
          <a:xfrm>
            <a:off x="4243388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8762E16-DEC6-4835-9AB3-7837DB17D0BD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7200" y="6556375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254750" y="6553200"/>
            <a:ext cx="587375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51628D3-1289-4B8F-8128-7C11F4A99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Arial" charset="0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Arial" charset="0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14375" y="500063"/>
            <a:ext cx="7458075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000099"/>
                </a:solidFill>
                <a:latin typeface="+mj-lt"/>
              </a:rPr>
              <a:t>Інформація</a:t>
            </a:r>
            <a:endParaRPr lang="uk-UA" sz="2800" b="1" dirty="0">
              <a:solidFill>
                <a:srgbClr val="000099"/>
              </a:solidFill>
              <a:latin typeface="+mj-lt"/>
            </a:endParaRPr>
          </a:p>
          <a:p>
            <a:pPr algn="ctr"/>
            <a:r>
              <a:rPr lang="uk-UA" sz="2800" b="1" dirty="0">
                <a:solidFill>
                  <a:srgbClr val="000099"/>
                </a:solidFill>
                <a:latin typeface="+mj-lt"/>
              </a:rPr>
              <a:t> щодо створення управлінням освіти адміністрації Київського району Харківської міської ради </a:t>
            </a:r>
            <a:endParaRPr lang="uk-UA" sz="2800" b="1" dirty="0" smtClean="0">
              <a:solidFill>
                <a:srgbClr val="000099"/>
              </a:solidFill>
              <a:latin typeface="+mj-lt"/>
            </a:endParaRPr>
          </a:p>
          <a:p>
            <a:pPr algn="ctr"/>
            <a:r>
              <a:rPr lang="uk-UA" sz="2800" b="1" dirty="0" smtClean="0">
                <a:solidFill>
                  <a:srgbClr val="000099"/>
                </a:solidFill>
                <a:latin typeface="+mj-lt"/>
              </a:rPr>
              <a:t>умов </a:t>
            </a:r>
            <a:r>
              <a:rPr lang="uk-UA" sz="2800" b="1" dirty="0">
                <a:solidFill>
                  <a:srgbClr val="000099"/>
                </a:solidFill>
                <a:latin typeface="+mj-lt"/>
              </a:rPr>
              <a:t>для забезпечення функціонування </a:t>
            </a:r>
            <a:endParaRPr lang="uk-UA" sz="2800" b="1" dirty="0" smtClean="0">
              <a:solidFill>
                <a:srgbClr val="000099"/>
              </a:solidFill>
              <a:latin typeface="+mj-lt"/>
            </a:endParaRPr>
          </a:p>
          <a:p>
            <a:pPr algn="ctr"/>
            <a:r>
              <a:rPr lang="uk-UA" sz="2800" b="1" dirty="0" smtClean="0">
                <a:solidFill>
                  <a:srgbClr val="000099"/>
                </a:solidFill>
                <a:latin typeface="+mj-lt"/>
              </a:rPr>
              <a:t>комунального </a:t>
            </a:r>
            <a:r>
              <a:rPr lang="uk-UA" sz="2800" b="1" dirty="0">
                <a:solidFill>
                  <a:srgbClr val="000099"/>
                </a:solidFill>
                <a:latin typeface="+mj-lt"/>
              </a:rPr>
              <a:t>закладу </a:t>
            </a:r>
            <a:endParaRPr lang="uk-UA" sz="2800" b="1" dirty="0" smtClean="0">
              <a:solidFill>
                <a:srgbClr val="000099"/>
              </a:solidFill>
              <a:latin typeface="+mj-lt"/>
            </a:endParaRPr>
          </a:p>
          <a:p>
            <a:pPr algn="ctr"/>
            <a:r>
              <a:rPr lang="uk-UA" sz="2800" b="1" dirty="0" smtClean="0">
                <a:solidFill>
                  <a:srgbClr val="000099"/>
                </a:solidFill>
                <a:latin typeface="+mj-lt"/>
              </a:rPr>
              <a:t>«</a:t>
            </a:r>
            <a:r>
              <a:rPr lang="uk-UA" sz="2800" b="1" dirty="0" smtClean="0">
                <a:solidFill>
                  <a:srgbClr val="000099"/>
                </a:solidFill>
              </a:rPr>
              <a:t>Дошкільний навчальний заклад </a:t>
            </a:r>
          </a:p>
          <a:p>
            <a:pPr algn="ctr"/>
            <a:r>
              <a:rPr lang="uk-UA" sz="2800" b="1" dirty="0" smtClean="0">
                <a:solidFill>
                  <a:srgbClr val="000099"/>
                </a:solidFill>
              </a:rPr>
              <a:t>(ясла-садок)</a:t>
            </a:r>
            <a:r>
              <a:rPr lang="uk-UA" sz="28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uk-UA" sz="2800" b="1" dirty="0">
                <a:solidFill>
                  <a:srgbClr val="000099"/>
                </a:solidFill>
                <a:latin typeface="+mj-lt"/>
              </a:rPr>
              <a:t>№ </a:t>
            </a:r>
            <a:r>
              <a:rPr lang="uk-UA" sz="2800" b="1" dirty="0" smtClean="0">
                <a:solidFill>
                  <a:srgbClr val="000099"/>
                </a:solidFill>
                <a:latin typeface="+mj-lt"/>
              </a:rPr>
              <a:t>248 </a:t>
            </a:r>
          </a:p>
          <a:p>
            <a:pPr algn="ctr"/>
            <a:r>
              <a:rPr lang="uk-UA" sz="2800" b="1" dirty="0" smtClean="0">
                <a:solidFill>
                  <a:srgbClr val="000099"/>
                </a:solidFill>
                <a:latin typeface="+mj-lt"/>
              </a:rPr>
              <a:t>Харківської </a:t>
            </a:r>
            <a:r>
              <a:rPr lang="uk-UA" sz="2800" b="1" dirty="0">
                <a:solidFill>
                  <a:srgbClr val="000099"/>
                </a:solidFill>
                <a:latin typeface="+mj-lt"/>
              </a:rPr>
              <a:t>міської </a:t>
            </a:r>
            <a:r>
              <a:rPr lang="uk-UA" sz="2800" b="1" dirty="0" smtClean="0">
                <a:solidFill>
                  <a:srgbClr val="000099"/>
                </a:solidFill>
                <a:latin typeface="+mj-lt"/>
              </a:rPr>
              <a:t>ради»</a:t>
            </a:r>
            <a:endParaRPr lang="uk-UA" sz="2800" b="1" dirty="0">
              <a:solidFill>
                <a:srgbClr val="000099"/>
              </a:solidFill>
              <a:latin typeface="+mj-lt"/>
              <a:cs typeface="Times New Roman" pitchFamily="18" charset="0"/>
            </a:endParaRPr>
          </a:p>
          <a:p>
            <a:pPr algn="ctr" eaLnBrk="0" hangingPunct="0"/>
            <a:endParaRPr lang="uk-UA" b="1" dirty="0">
              <a:latin typeface="+mj-lt"/>
              <a:cs typeface="Times New Roman" pitchFamily="18" charset="0"/>
            </a:endParaRPr>
          </a:p>
          <a:p>
            <a:pPr algn="ctr" eaLnBrk="0" hangingPunct="0"/>
            <a:endParaRPr lang="uk-UA" dirty="0">
              <a:latin typeface="+mj-lt"/>
              <a:cs typeface="Times New Roman" pitchFamily="18" charset="0"/>
            </a:endParaRPr>
          </a:p>
          <a:p>
            <a:pPr algn="ctr" eaLnBrk="0" hangingPunct="0"/>
            <a:r>
              <a:rPr lang="uk-UA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Куценко Т.В., </a:t>
            </a:r>
          </a:p>
          <a:p>
            <a:pPr algn="ctr" eaLnBrk="0" hangingPunct="0"/>
            <a:r>
              <a:rPr lang="uk-UA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начальник управління освіти </a:t>
            </a:r>
          </a:p>
          <a:p>
            <a:pPr algn="ctr" eaLnBrk="0" hangingPunct="0"/>
            <a:r>
              <a:rPr lang="uk-UA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адміністрації  Київського району </a:t>
            </a:r>
          </a:p>
          <a:p>
            <a:pPr algn="ctr" eaLnBrk="0" hangingPunct="0"/>
            <a:r>
              <a:rPr lang="uk-UA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Харківської міської ради</a:t>
            </a:r>
            <a:endParaRPr lang="uk-UA" sz="1600" dirty="0">
              <a:solidFill>
                <a:srgbClr val="000099"/>
              </a:solidFill>
              <a:latin typeface="+mj-lt"/>
              <a:cs typeface="Times New Roman" pitchFamily="18" charset="0"/>
            </a:endParaRPr>
          </a:p>
          <a:p>
            <a:pPr algn="ctr" eaLnBrk="0" hangingPunct="0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Видатки на заробітну плату у 2014 році </a:t>
            </a:r>
            <a:endParaRPr lang="ru-RU" dirty="0">
              <a:latin typeface="+mj-lt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628800"/>
            <a:ext cx="7239000" cy="4846638"/>
          </a:xfrm>
        </p:spPr>
        <p:txBody>
          <a:bodyPr/>
          <a:lstStyle/>
          <a:p>
            <a:pPr indent="450850"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uk-UA" sz="2800" b="1" i="1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1 296 676,00 грн.,  </a:t>
            </a:r>
          </a:p>
          <a:p>
            <a:pPr indent="450850"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uk-UA" sz="24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у тому числі:</a:t>
            </a:r>
            <a:endParaRPr lang="ru-RU" sz="2400" dirty="0" smtClean="0">
              <a:solidFill>
                <a:srgbClr val="000099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450850" algn="ctr">
              <a:lnSpc>
                <a:spcPct val="15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uk-UA" sz="24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надбавка за вислугу років – </a:t>
            </a:r>
            <a:r>
              <a:rPr lang="uk-UA" sz="2400" b="1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80 501,55 грн., </a:t>
            </a:r>
            <a:endParaRPr lang="ru-RU" sz="2400" b="1" dirty="0" smtClean="0">
              <a:solidFill>
                <a:srgbClr val="000099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450850" algn="ctr">
              <a:lnSpc>
                <a:spcPct val="15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uk-UA" sz="24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матеріальна допомога на оздоровлення – </a:t>
            </a:r>
          </a:p>
          <a:p>
            <a:pPr indent="450850" algn="ctr">
              <a:lnSpc>
                <a:spcPct val="15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uk-UA" sz="2400" b="1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36 771,00 грн., </a:t>
            </a:r>
            <a:endParaRPr lang="ru-RU" sz="2400" b="1" dirty="0" smtClean="0">
              <a:solidFill>
                <a:srgbClr val="000099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450850" algn="ctr">
              <a:lnSpc>
                <a:spcPct val="15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uk-UA" sz="24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грошова винагорода – </a:t>
            </a:r>
            <a:r>
              <a:rPr lang="uk-UA" sz="2400" b="1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22 443,00 грн</a:t>
            </a:r>
            <a:r>
              <a:rPr lang="uk-UA" sz="2400" b="1" dirty="0" smtClean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rgbClr val="FF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04665"/>
            <a:ext cx="7239000" cy="136815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uk-UA" sz="4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uk-UA" sz="4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uk-UA" sz="4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uk-UA" sz="4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uk-UA" sz="4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uk-UA" sz="4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uk-UA" sz="4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uk-UA" sz="4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uk-UA" sz="4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uk-UA" sz="4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uk-UA" sz="4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uk-UA" sz="4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видатки на заробітну плату   </a:t>
            </a:r>
            <a:r>
              <a:rPr lang="uk-UA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2015 рік </a:t>
            </a:r>
            <a:br>
              <a:rPr lang="uk-UA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dirty="0">
              <a:latin typeface="+mj-lt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450850"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uk-UA" sz="3200" b="1" i="1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1 243 114,00 грн., </a:t>
            </a:r>
          </a:p>
          <a:p>
            <a:pPr marL="0" indent="450850" algn="ctr"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uk-UA" sz="24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у тому числі: </a:t>
            </a:r>
            <a:endParaRPr lang="ru-RU" sz="2400" dirty="0" smtClean="0">
              <a:solidFill>
                <a:srgbClr val="000099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indent="450850" algn="ctr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uk-UA" sz="24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надбавка за вислугу років – </a:t>
            </a:r>
          </a:p>
          <a:p>
            <a:pPr marL="0" indent="450850" algn="ctr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uk-UA" sz="2800" b="1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170 563,00 грн., </a:t>
            </a:r>
            <a:endParaRPr lang="uk-UA" sz="2400" b="1" dirty="0" smtClean="0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  <a:p>
            <a:pPr marL="0" indent="450850" algn="ctr">
              <a:lnSpc>
                <a:spcPct val="15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sz="1000" b="1" dirty="0" smtClean="0">
              <a:solidFill>
                <a:srgbClr val="000099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indent="450850" algn="ctr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uk-UA" sz="24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матеріальна допомога </a:t>
            </a:r>
          </a:p>
          <a:p>
            <a:pPr marL="0" indent="450850" algn="ctr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uk-UA" sz="24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на оздоровлення </a:t>
            </a:r>
            <a:r>
              <a:rPr lang="uk-UA" sz="28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– </a:t>
            </a:r>
            <a:r>
              <a:rPr lang="uk-UA" sz="2800" b="1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97 010 грн.,</a:t>
            </a:r>
          </a:p>
          <a:p>
            <a:pPr marL="0" indent="450850" algn="ctr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uk-UA" sz="1000" b="1" dirty="0" smtClean="0">
              <a:solidFill>
                <a:srgbClr val="000099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indent="450850" algn="ctr">
              <a:spcBef>
                <a:spcPct val="0"/>
              </a:spcBef>
              <a:buClrTx/>
              <a:buSzTx/>
              <a:buNone/>
            </a:pPr>
            <a:r>
              <a:rPr lang="uk-UA" sz="24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матеріальна допомога на оздоровлення</a:t>
            </a:r>
            <a:r>
              <a:rPr lang="uk-UA" dirty="0" smtClean="0"/>
              <a:t> </a:t>
            </a:r>
            <a:r>
              <a:rPr lang="uk-UA" sz="2800" b="1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–   42 611 грн.</a:t>
            </a:r>
            <a:endParaRPr lang="ru-RU" sz="2800" b="1" dirty="0" smtClean="0">
              <a:solidFill>
                <a:srgbClr val="0000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692696"/>
            <a:ext cx="7416824" cy="5184576"/>
          </a:xfrm>
        </p:spPr>
        <p:txBody>
          <a:bodyPr>
            <a:normAutofit fontScale="92500" lnSpcReduction="20000"/>
          </a:bodyPr>
          <a:lstStyle/>
          <a:p>
            <a:pPr marL="0" indent="450850" algn="ctr">
              <a:lnSpc>
                <a:spcPct val="15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  <a:defRPr/>
            </a:pPr>
            <a:r>
              <a:rPr lang="uk-UA" sz="35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Фактичні видатки по харчуванню</a:t>
            </a:r>
          </a:p>
          <a:p>
            <a:pPr marL="0" indent="450850" algn="ctr">
              <a:lnSpc>
                <a:spcPct val="15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  <a:defRPr/>
            </a:pPr>
            <a:r>
              <a:rPr lang="uk-UA" sz="35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за 10 місяців 2015 року -</a:t>
            </a:r>
          </a:p>
          <a:p>
            <a:pPr marL="0" indent="450850" algn="ctr">
              <a:lnSpc>
                <a:spcPct val="1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uk-UA" sz="2400" b="1" dirty="0" smtClean="0">
                <a:solidFill>
                  <a:srgbClr val="000099"/>
                </a:solidFill>
                <a:latin typeface="+mn-lt"/>
              </a:rPr>
              <a:t>55 196 116,00 грн</a:t>
            </a:r>
            <a:r>
              <a:rPr lang="uk-UA" sz="2400" dirty="0" smtClean="0">
                <a:solidFill>
                  <a:srgbClr val="000099"/>
                </a:solidFill>
                <a:latin typeface="+mn-lt"/>
              </a:rPr>
              <a:t>.,</a:t>
            </a:r>
          </a:p>
          <a:p>
            <a:pPr marL="0" indent="450850" algn="ctr">
              <a:lnSpc>
                <a:spcPct val="15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  <a:defRPr/>
            </a:pPr>
            <a:r>
              <a:rPr lang="uk-UA" sz="2400" dirty="0" smtClean="0">
                <a:solidFill>
                  <a:srgbClr val="000099"/>
                </a:solidFill>
                <a:latin typeface="+mn-lt"/>
              </a:rPr>
              <a:t> у тому числі:  </a:t>
            </a:r>
            <a:endParaRPr lang="ru-RU" sz="2400" dirty="0" smtClean="0">
              <a:solidFill>
                <a:srgbClr val="000099"/>
              </a:solidFill>
              <a:latin typeface="+mn-lt"/>
            </a:endParaRPr>
          </a:p>
          <a:p>
            <a:pPr marL="0" indent="450850" algn="ctr">
              <a:lnSpc>
                <a:spcPct val="1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uk-UA" sz="2400" dirty="0" smtClean="0">
                <a:solidFill>
                  <a:srgbClr val="000099"/>
                </a:solidFill>
                <a:latin typeface="+mn-lt"/>
              </a:rPr>
              <a:t>з них за бюджетні кошти </a:t>
            </a:r>
            <a:r>
              <a:rPr lang="uk-UA" sz="2400" b="1" dirty="0" smtClean="0">
                <a:solidFill>
                  <a:srgbClr val="000099"/>
                </a:solidFill>
                <a:latin typeface="+mn-lt"/>
              </a:rPr>
              <a:t>226 679,62</a:t>
            </a:r>
            <a:r>
              <a:rPr lang="uk-UA" sz="2400" dirty="0" smtClean="0">
                <a:solidFill>
                  <a:srgbClr val="000099"/>
                </a:solidFill>
                <a:latin typeface="+mn-lt"/>
              </a:rPr>
              <a:t> грн., </a:t>
            </a:r>
          </a:p>
          <a:p>
            <a:pPr marL="0" indent="450850" algn="ctr">
              <a:lnSpc>
                <a:spcPct val="1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uk-UA" sz="2400" dirty="0" smtClean="0">
                <a:solidFill>
                  <a:srgbClr val="000099"/>
                </a:solidFill>
                <a:latin typeface="+mn-lt"/>
              </a:rPr>
              <a:t>за батьківські </a:t>
            </a:r>
            <a:r>
              <a:rPr lang="uk-UA" sz="2400" b="1" dirty="0" smtClean="0">
                <a:solidFill>
                  <a:srgbClr val="000099"/>
                </a:solidFill>
                <a:latin typeface="+mn-lt"/>
              </a:rPr>
              <a:t>395 281,57 </a:t>
            </a:r>
            <a:r>
              <a:rPr lang="uk-UA" sz="2400" dirty="0" smtClean="0">
                <a:solidFill>
                  <a:srgbClr val="000099"/>
                </a:solidFill>
                <a:latin typeface="+mn-lt"/>
              </a:rPr>
              <a:t>грн. – (59%)</a:t>
            </a:r>
          </a:p>
          <a:p>
            <a:pPr marL="0" indent="450850" algn="ctr">
              <a:lnSpc>
                <a:spcPct val="150000"/>
              </a:lnSpc>
              <a:spcBef>
                <a:spcPct val="0"/>
              </a:spcBef>
              <a:buClrTx/>
              <a:buSzTx/>
              <a:buNone/>
              <a:defRPr/>
            </a:pPr>
            <a:endParaRPr lang="uk-UA" sz="2400" dirty="0" smtClean="0"/>
          </a:p>
          <a:p>
            <a:pPr marL="0" indent="450850" algn="ctr">
              <a:lnSpc>
                <a:spcPct val="1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uk-UA" sz="2400" dirty="0" smtClean="0"/>
              <a:t>01 вересня 2015 році харчування дітей здійснюється на </a:t>
            </a:r>
            <a:r>
              <a:rPr lang="uk-UA" b="1" dirty="0" smtClean="0">
                <a:solidFill>
                  <a:srgbClr val="000099"/>
                </a:solidFill>
              </a:rPr>
              <a:t>15,00 грн. </a:t>
            </a:r>
            <a:r>
              <a:rPr lang="uk-UA" sz="2400" dirty="0" smtClean="0"/>
              <a:t>в день. В тому числі бюджетні кошти – </a:t>
            </a:r>
            <a:r>
              <a:rPr lang="uk-UA" b="1" dirty="0" smtClean="0">
                <a:solidFill>
                  <a:srgbClr val="000099"/>
                </a:solidFill>
              </a:rPr>
              <a:t>6,00 грн.</a:t>
            </a:r>
            <a:r>
              <a:rPr lang="uk-UA" sz="2400" dirty="0" smtClean="0"/>
              <a:t>, кошти батьків – </a:t>
            </a:r>
            <a:r>
              <a:rPr lang="uk-UA" b="1" dirty="0" smtClean="0">
                <a:solidFill>
                  <a:srgbClr val="000099"/>
                </a:solidFill>
              </a:rPr>
              <a:t>9,00 грн.</a:t>
            </a:r>
            <a:endParaRPr lang="ru-RU" b="1" dirty="0" smtClean="0">
              <a:solidFill>
                <a:srgbClr val="000099"/>
              </a:solidFill>
            </a:endParaRPr>
          </a:p>
        </p:txBody>
      </p:sp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166813" y="2809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sz="3200" i="1" cap="none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</a:rPr>
              <a:t>Київська районна організація профспілки працівників освіти і науки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None/>
            </a:pPr>
            <a:r>
              <a:rPr lang="uk-UA" sz="2400" dirty="0" smtClean="0">
                <a:solidFill>
                  <a:srgbClr val="000099"/>
                </a:solidFill>
              </a:rPr>
              <a:t>було надано: </a:t>
            </a:r>
          </a:p>
          <a:p>
            <a:pPr eaLnBrk="1" hangingPunct="1">
              <a:lnSpc>
                <a:spcPct val="120000"/>
              </a:lnSpc>
            </a:pPr>
            <a:r>
              <a:rPr lang="uk-UA" sz="2400" dirty="0" smtClean="0">
                <a:solidFill>
                  <a:srgbClr val="000099"/>
                </a:solidFill>
                <a:latin typeface="+mn-lt"/>
              </a:rPr>
              <a:t>путівку вихідного дня для колективу закладу в «</a:t>
            </a:r>
            <a:r>
              <a:rPr lang="uk-UA" sz="2400" dirty="0" err="1" smtClean="0">
                <a:solidFill>
                  <a:srgbClr val="000099"/>
                </a:solidFill>
                <a:latin typeface="+mn-lt"/>
              </a:rPr>
              <a:t>Краснокутський</a:t>
            </a:r>
            <a:r>
              <a:rPr lang="uk-UA" sz="2400" dirty="0" smtClean="0">
                <a:solidFill>
                  <a:srgbClr val="000099"/>
                </a:solidFill>
                <a:latin typeface="+mn-lt"/>
              </a:rPr>
              <a:t> дендропарк»;</a:t>
            </a:r>
          </a:p>
          <a:p>
            <a:pPr eaLnBrk="1" hangingPunct="1">
              <a:lnSpc>
                <a:spcPct val="120000"/>
              </a:lnSpc>
            </a:pPr>
            <a:r>
              <a:rPr lang="uk-UA" sz="2400" dirty="0" smtClean="0">
                <a:solidFill>
                  <a:srgbClr val="000099"/>
                </a:solidFill>
                <a:latin typeface="+mn-lt"/>
              </a:rPr>
              <a:t>білети  у театри міста та на  новорічні ялики  дітям співробітників  на суму </a:t>
            </a:r>
            <a:r>
              <a:rPr lang="uk-UA" sz="2400" b="1" dirty="0" smtClean="0">
                <a:solidFill>
                  <a:srgbClr val="000099"/>
                </a:solidFill>
                <a:latin typeface="+mn-lt"/>
              </a:rPr>
              <a:t> 1 200,00</a:t>
            </a:r>
            <a:r>
              <a:rPr lang="uk-UA" sz="2400" dirty="0" smtClean="0">
                <a:solidFill>
                  <a:srgbClr val="000099"/>
                </a:solidFill>
                <a:latin typeface="+mn-lt"/>
              </a:rPr>
              <a:t> грн.;</a:t>
            </a:r>
          </a:p>
          <a:p>
            <a:pPr eaLnBrk="1" hangingPunct="1">
              <a:lnSpc>
                <a:spcPct val="120000"/>
              </a:lnSpc>
            </a:pPr>
            <a:r>
              <a:rPr lang="uk-UA" sz="2400" dirty="0" smtClean="0">
                <a:solidFill>
                  <a:srgbClr val="000099"/>
                </a:solidFill>
                <a:latin typeface="+mn-lt"/>
              </a:rPr>
              <a:t>передплачена газета «Освіта та право».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uk-UA" sz="3400" i="1" cap="none" smtClean="0">
                <a:ln>
                  <a:noFill/>
                </a:ln>
                <a:solidFill>
                  <a:schemeClr val="accent2"/>
                </a:solidFill>
                <a:latin typeface="Times New Roman" pitchFamily="18" charset="0"/>
              </a:rPr>
              <a:t>За кошти міського бюджету </a:t>
            </a:r>
            <a:br>
              <a:rPr lang="uk-UA" sz="3400" i="1" cap="none" smtClean="0">
                <a:ln>
                  <a:noFill/>
                </a:ln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uk-UA" sz="3400" i="1" cap="none" smtClean="0">
                <a:ln>
                  <a:noFill/>
                </a:ln>
                <a:solidFill>
                  <a:schemeClr val="accent2"/>
                </a:solidFill>
                <a:latin typeface="Times New Roman" pitchFamily="18" charset="0"/>
              </a:rPr>
              <a:t>у 2014 році</a:t>
            </a:r>
            <a:r>
              <a:rPr lang="uk-UA" sz="3400" cap="none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endParaRPr lang="ru-RU" sz="3400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011363"/>
            <a:ext cx="7239000" cy="3362325"/>
          </a:xfrm>
        </p:spPr>
        <p:txBody>
          <a:bodyPr/>
          <a:lstStyle/>
          <a:p>
            <a:r>
              <a:rPr lang="uk-UA" sz="2800" dirty="0" smtClean="0">
                <a:solidFill>
                  <a:srgbClr val="000099"/>
                </a:solidFill>
              </a:rPr>
              <a:t>проведені системні роботи щодо освітлення території навчальних закладів. У тому числі  комунальне підприємство «</a:t>
            </a:r>
            <a:r>
              <a:rPr lang="uk-UA" sz="2800" dirty="0" err="1" smtClean="0">
                <a:solidFill>
                  <a:srgbClr val="000099"/>
                </a:solidFill>
              </a:rPr>
              <a:t>Міськсвітло</a:t>
            </a:r>
            <a:r>
              <a:rPr lang="uk-UA" sz="2800" dirty="0" smtClean="0">
                <a:solidFill>
                  <a:srgbClr val="000099"/>
                </a:solidFill>
              </a:rPr>
              <a:t>» встановило та підключило  до мережі загального користування 16 вуличних ліхтарів на території даного закладу.</a:t>
            </a:r>
            <a:endParaRPr lang="ru-RU" sz="2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sz="3200" i="1" cap="none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</a:rPr>
              <a:t>Перспективи розвитку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r>
              <a:rPr lang="uk-UA" sz="2200" dirty="0" smtClean="0">
                <a:latin typeface="Trebuchet MS" pitchFamily="34" charset="0"/>
              </a:rPr>
              <a:t>1. </a:t>
            </a:r>
            <a:r>
              <a:rPr lang="uk-UA" sz="2400" dirty="0" smtClean="0">
                <a:solidFill>
                  <a:srgbClr val="000099"/>
                </a:solidFill>
              </a:rPr>
              <a:t>Спрямовувати систему методичної роботи школи на підвищення професійної компетентності педагогів, спонукати до самоосвіти та професійного самовдосконалення.</a:t>
            </a:r>
            <a:r>
              <a:rPr lang="uk-UA" sz="2200" dirty="0" smtClean="0">
                <a:solidFill>
                  <a:srgbClr val="000099"/>
                </a:solidFill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uk-UA" sz="2200" dirty="0" smtClean="0">
                <a:latin typeface="Trebuchet MS" pitchFamily="34" charset="0"/>
              </a:rPr>
              <a:t>2.</a:t>
            </a:r>
            <a:r>
              <a:rPr lang="uk-UA" sz="2400" dirty="0" smtClean="0"/>
              <a:t> </a:t>
            </a:r>
            <a:r>
              <a:rPr lang="uk-UA" sz="2400" dirty="0" smtClean="0">
                <a:solidFill>
                  <a:srgbClr val="000099"/>
                </a:solidFill>
              </a:rPr>
              <a:t>Забезпечувати соціальний захист, охорону життя, здоров’я та захист прав учасників НВП. 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uk-UA" sz="2400" dirty="0" smtClean="0">
                <a:solidFill>
                  <a:srgbClr val="000099"/>
                </a:solidFill>
              </a:rPr>
              <a:t>3. Розвивати і вдосконалювати матеріально-технічну базу дошкільного закладу відповідно до сучасних потреб учасників навчально-виховного процесу.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uk-UA" sz="3600" i="1" cap="none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</a:rPr>
              <a:t>Перспективи розвитку (продовження)</a:t>
            </a:r>
            <a:endParaRPr lang="ru-RU" sz="3600" i="1" cap="none" smtClean="0">
              <a:ln>
                <a:noFill/>
              </a:ln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9725"/>
            <a:ext cx="7239000" cy="405152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r>
              <a:rPr lang="uk-UA" sz="2400" dirty="0" smtClean="0">
                <a:solidFill>
                  <a:srgbClr val="000099"/>
                </a:solidFill>
              </a:rPr>
              <a:t>4. Організовувати роботу щодо підвищення кваліфікації педагогічних працівників, їх відповідної науково-методичної підготовки, проводити атестацію згідно із законодавством України.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uk-UA" sz="2400" dirty="0" smtClean="0">
                <a:solidFill>
                  <a:srgbClr val="000099"/>
                </a:solidFill>
              </a:rPr>
              <a:t>5. Вживати заходів щодо захисту прав та інтересів учнів, у тому числі дітей-сиріт та дітей, позбавлених батьківського піклування. </a:t>
            </a:r>
            <a:endParaRPr lang="ru-RU" sz="24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vert="horz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200" i="1" dirty="0" smtClean="0">
                <a:latin typeface="+mj-lt"/>
              </a:rPr>
              <a:t>Дякую за увагу!</a:t>
            </a:r>
            <a:endParaRPr lang="ru-RU" sz="4200" i="1" dirty="0"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6013" y="620713"/>
            <a:ext cx="6205537" cy="46037"/>
          </a:xfrm>
        </p:spPr>
        <p:txBody>
          <a:bodyPr vert="horz" anchor="b">
            <a:normAutofit fontScale="25000" lnSpcReduction="20000"/>
          </a:bodyPr>
          <a:lstStyle/>
          <a:p>
            <a:pPr marL="0" indent="0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395536" y="476672"/>
            <a:ext cx="7705725" cy="525938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uk-UA" dirty="0" smtClean="0"/>
              <a:t>   </a:t>
            </a:r>
          </a:p>
          <a:p>
            <a:pPr algn="ctr">
              <a:lnSpc>
                <a:spcPct val="120000"/>
              </a:lnSpc>
              <a:buNone/>
            </a:pPr>
            <a:r>
              <a:rPr lang="uk-UA" sz="2400" b="1" dirty="0" smtClean="0">
                <a:solidFill>
                  <a:srgbClr val="000099"/>
                </a:solidFill>
                <a:latin typeface="+mn-lt"/>
              </a:rPr>
              <a:t>Відповідно до </a:t>
            </a:r>
            <a:r>
              <a:rPr lang="uk-UA" sz="2400" b="1" dirty="0" smtClean="0">
                <a:solidFill>
                  <a:srgbClr val="000099"/>
                </a:solidFill>
              </a:rPr>
              <a:t>8 </a:t>
            </a:r>
            <a:r>
              <a:rPr lang="uk-UA" sz="2400" b="1" dirty="0" smtClean="0">
                <a:solidFill>
                  <a:srgbClr val="000099"/>
                </a:solidFill>
                <a:latin typeface="+mn-lt"/>
              </a:rPr>
              <a:t>Порядку державної атестації дошкільних, загальноосвітніх, позашкільних навчальних закладів, затвердженого  наказом Міністерства освіти і науки України від 30 січня 2015 року № 67, управління освіти надає інформацію щодо створення ним умов для забезпечення функціонування комунального закладу «Дошкільний навчальний заклад (ясла-садок) № 248 Харківської міської ради»</a:t>
            </a:r>
            <a:r>
              <a:rPr lang="ru-RU" sz="2400" b="1" dirty="0" smtClean="0">
                <a:solidFill>
                  <a:srgbClr val="000099"/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500" y="1550752"/>
            <a:ext cx="7143750" cy="35024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73050" indent="-273050" algn="ctr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uk-UA" sz="2400" b="1" dirty="0">
                <a:solidFill>
                  <a:srgbClr val="000099"/>
                </a:solidFill>
                <a:latin typeface="+mn-lt"/>
                <a:cs typeface="+mn-cs"/>
              </a:rPr>
              <a:t>Згідно з рішенням 1 сесії Харківської міської ради </a:t>
            </a:r>
            <a:r>
              <a:rPr lang="en-US" sz="2400" b="1" dirty="0">
                <a:solidFill>
                  <a:srgbClr val="000099"/>
                </a:solidFill>
                <a:latin typeface="+mn-lt"/>
                <a:cs typeface="+mn-cs"/>
              </a:rPr>
              <a:t>7</a:t>
            </a:r>
            <a:r>
              <a:rPr lang="uk-UA" sz="2400" b="1" dirty="0">
                <a:solidFill>
                  <a:srgbClr val="000099"/>
                </a:solidFill>
                <a:latin typeface="+mn-lt"/>
                <a:cs typeface="+mn-cs"/>
              </a:rPr>
              <a:t> скликання «Про затвердження положень виконавчих органів Харківської міської ради 6 скликання» від 2</a:t>
            </a:r>
            <a:r>
              <a:rPr lang="en-US" sz="2400" b="1" dirty="0">
                <a:solidFill>
                  <a:srgbClr val="000099"/>
                </a:solidFill>
                <a:latin typeface="+mn-lt"/>
                <a:cs typeface="+mn-cs"/>
              </a:rPr>
              <a:t>0</a:t>
            </a:r>
            <a:r>
              <a:rPr lang="uk-UA" sz="2400" b="1" dirty="0">
                <a:solidFill>
                  <a:srgbClr val="000099"/>
                </a:solidFill>
                <a:latin typeface="+mn-lt"/>
                <a:cs typeface="+mn-cs"/>
              </a:rPr>
              <a:t>.11.201</a:t>
            </a:r>
            <a:r>
              <a:rPr lang="en-US" sz="2400" b="1" dirty="0">
                <a:solidFill>
                  <a:srgbClr val="000099"/>
                </a:solidFill>
                <a:latin typeface="+mn-lt"/>
                <a:cs typeface="+mn-cs"/>
              </a:rPr>
              <a:t>5</a:t>
            </a:r>
            <a:r>
              <a:rPr lang="uk-UA" sz="2400" b="1" dirty="0">
                <a:solidFill>
                  <a:srgbClr val="000099"/>
                </a:solidFill>
                <a:latin typeface="+mn-lt"/>
                <a:cs typeface="+mn-cs"/>
              </a:rPr>
              <a:t> року № 07/1</a:t>
            </a:r>
            <a:r>
              <a:rPr lang="en-US" sz="2400" b="1" dirty="0">
                <a:solidFill>
                  <a:srgbClr val="000099"/>
                </a:solidFill>
                <a:latin typeface="+mn-lt"/>
                <a:cs typeface="+mn-cs"/>
              </a:rPr>
              <a:t>5</a:t>
            </a:r>
            <a:r>
              <a:rPr lang="uk-UA" sz="2400" b="1" dirty="0">
                <a:solidFill>
                  <a:srgbClr val="000099"/>
                </a:solidFill>
                <a:latin typeface="+mn-lt"/>
                <a:cs typeface="+mn-cs"/>
              </a:rPr>
              <a:t>, затверджено Положення про управління освіти адміністрації Київського району Харківської міської ради.</a:t>
            </a:r>
            <a:endParaRPr lang="ru-RU" sz="2400" b="1" dirty="0">
              <a:solidFill>
                <a:srgbClr val="000099"/>
              </a:solidFill>
              <a:latin typeface="+mn-lt"/>
              <a:cs typeface="+mn-cs"/>
            </a:endParaRPr>
          </a:p>
          <a:p>
            <a:pPr indent="450850" algn="just" eaLnBrk="0" hangingPunct="0"/>
            <a:endParaRPr lang="uk-UA" sz="20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7488832" cy="5976664"/>
          </a:xfrm>
        </p:spPr>
        <p:txBody>
          <a:bodyPr/>
          <a:lstStyle/>
          <a:p>
            <a:pPr marL="0" indent="450850" algn="ctr" eaLnBrk="1" hangingPunct="1">
              <a:buFont typeface="Wingdings 2" pitchFamily="18" charset="2"/>
              <a:buNone/>
              <a:defRPr/>
            </a:pPr>
            <a:endParaRPr lang="uk-UA" sz="200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0099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indent="450850" algn="ctr" eaLnBrk="1" hangingPunct="1">
              <a:buFont typeface="Wingdings 2" pitchFamily="18" charset="2"/>
              <a:buNone/>
              <a:defRPr/>
            </a:pPr>
            <a:endParaRPr lang="uk-UA" sz="200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0099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indent="450850" algn="ctr" eaLnBrk="1" hangingPunct="1">
              <a:buFont typeface="Wingdings 2" pitchFamily="18" charset="2"/>
              <a:buNone/>
              <a:defRPr/>
            </a:pPr>
            <a:endParaRPr lang="uk-UA" sz="200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0099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indent="450850" algn="ctr" eaLnBrk="1" hangingPunct="1">
              <a:buFont typeface="Wingdings 2" pitchFamily="18" charset="2"/>
              <a:buNone/>
              <a:defRPr/>
            </a:pPr>
            <a:endParaRPr lang="uk-UA" sz="200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0099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indent="450850" algn="ctr" eaLnBrk="1" hangingPunct="1">
              <a:buFont typeface="Wingdings 2" pitchFamily="18" charset="2"/>
              <a:buNone/>
              <a:defRPr/>
            </a:pPr>
            <a:endParaRPr lang="uk-UA" sz="200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0099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indent="450850" algn="ctr" eaLnBrk="1" hangingPunct="1">
              <a:buFont typeface="Wingdings 2" pitchFamily="18" charset="2"/>
              <a:buNone/>
              <a:defRPr/>
            </a:pPr>
            <a:endParaRPr lang="uk-UA" sz="200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0099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indent="450850" algn="ctr" eaLnBrk="1" hangingPunct="1">
              <a:buFont typeface="Wingdings 2" pitchFamily="18" charset="2"/>
              <a:buNone/>
              <a:defRPr/>
            </a:pPr>
            <a:endParaRPr lang="uk-UA" sz="200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0099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indent="450850" algn="ctr" eaLnBrk="1" hangingPunct="1">
              <a:buFont typeface="Wingdings 2" pitchFamily="18" charset="2"/>
              <a:buNone/>
              <a:defRPr/>
            </a:pPr>
            <a:r>
              <a:rPr lang="uk-UA" sz="200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Зареєстровано у електронній черзі </a:t>
            </a:r>
          </a:p>
          <a:p>
            <a:pPr marL="0" indent="450850" algn="ctr" eaLnBrk="1" hangingPunct="1">
              <a:buFont typeface="Wingdings 2" pitchFamily="18" charset="2"/>
              <a:buNone/>
              <a:defRPr/>
            </a:pPr>
            <a:r>
              <a:rPr lang="uk-UA" sz="200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 2015 рік </a:t>
            </a:r>
            <a:r>
              <a:rPr lang="uk-UA" sz="2000" i="1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108</a:t>
            </a:r>
            <a:r>
              <a:rPr lang="uk-UA" sz="200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дітей,</a:t>
            </a:r>
          </a:p>
          <a:p>
            <a:pPr marL="0" indent="450850" algn="ctr" eaLnBrk="1" hangingPunct="1">
              <a:buNone/>
              <a:defRPr/>
            </a:pPr>
            <a:r>
              <a:rPr lang="uk-UA" sz="200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з них:</a:t>
            </a:r>
          </a:p>
          <a:p>
            <a:pPr marL="0" indent="450850" algn="ctr" eaLnBrk="1" hangingPunct="1">
              <a:buNone/>
              <a:defRPr/>
            </a:pPr>
            <a:r>
              <a:rPr lang="uk-UA" sz="2000" i="1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101 </a:t>
            </a:r>
            <a:r>
              <a:rPr lang="uk-UA" sz="200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дитина відвідує даний заклад, </a:t>
            </a:r>
          </a:p>
          <a:p>
            <a:pPr marL="0" indent="450850" algn="ctr" eaLnBrk="1" hangingPunct="1">
              <a:buNone/>
              <a:defRPr/>
            </a:pPr>
            <a:r>
              <a:rPr lang="uk-UA" sz="2000" i="1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7</a:t>
            </a:r>
            <a:r>
              <a:rPr lang="uk-UA" sz="200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дітей,  за заявою батьків, перереєстровано на 2016 рік.</a:t>
            </a:r>
          </a:p>
          <a:p>
            <a:pPr marL="0" indent="450850" algn="ctr" eaLnBrk="1" hangingPunct="1">
              <a:buNone/>
              <a:defRPr/>
            </a:pPr>
            <a:endParaRPr lang="uk-UA" sz="200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0099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indent="450850" algn="ctr" eaLnBrk="1" hangingPunct="1">
              <a:buNone/>
              <a:defRPr/>
            </a:pPr>
            <a:r>
              <a:rPr lang="uk-UA" sz="200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 2016 рік зареєстровано 97 заявок </a:t>
            </a:r>
          </a:p>
        </p:txBody>
      </p:sp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2895600" y="29448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620688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450850" algn="ctr" eaLnBrk="1" hangingPunct="1">
              <a:buFont typeface="Wingdings 2" pitchFamily="18" charset="2"/>
              <a:buNone/>
              <a:defRPr/>
            </a:pPr>
            <a:r>
              <a:rPr lang="ru-RU" sz="28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Мережа ГРУП</a:t>
            </a:r>
          </a:p>
        </p:txBody>
      </p:sp>
      <p:graphicFrame>
        <p:nvGraphicFramePr>
          <p:cNvPr id="7" name="Group 65"/>
          <p:cNvGraphicFramePr>
            <a:graphicFrameLocks noGrp="1"/>
          </p:cNvGraphicFramePr>
          <p:nvPr/>
        </p:nvGraphicFramePr>
        <p:xfrm>
          <a:off x="1187450" y="1230313"/>
          <a:ext cx="6264869" cy="1838647"/>
        </p:xfrm>
        <a:graphic>
          <a:graphicData uri="http://schemas.openxmlformats.org/drawingml/2006/table">
            <a:tbl>
              <a:tblPr/>
              <a:tblGrid>
                <a:gridCol w="1509744"/>
                <a:gridCol w="1358607"/>
                <a:gridCol w="1660519"/>
                <a:gridCol w="1735999"/>
              </a:tblGrid>
              <a:tr h="1334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Рік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Кількість вихованців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Охоплення учнів мікрорайону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Охоплення при цьому учнів із інших мікрорайонів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395536" y="476672"/>
            <a:ext cx="770572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hangingPunct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uk-UA" sz="2400" b="1" dirty="0" smtClean="0">
                <a:solidFill>
                  <a:srgbClr val="000099"/>
                </a:solidFill>
                <a:latin typeface="+mn-lt"/>
                <a:cs typeface="+mn-cs"/>
              </a:rPr>
              <a:t>Завідувач ДНЗ № 248</a:t>
            </a:r>
          </a:p>
          <a:p>
            <a:pPr marL="273050" lvl="0" indent="-273050" algn="ctr" eaLnBrk="0" hangingPunct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uk-UA" sz="2400" b="1" dirty="0" err="1" smtClean="0">
                <a:solidFill>
                  <a:srgbClr val="000099"/>
                </a:solidFill>
                <a:latin typeface="+mn-lt"/>
                <a:cs typeface="+mn-cs"/>
              </a:rPr>
              <a:t>Кушакевич</a:t>
            </a:r>
            <a:r>
              <a:rPr lang="uk-UA" sz="2400" b="1" dirty="0" smtClean="0">
                <a:solidFill>
                  <a:srgbClr val="000099"/>
                </a:solidFill>
                <a:latin typeface="+mn-lt"/>
                <a:cs typeface="+mn-cs"/>
              </a:rPr>
              <a:t> Наталія Леонідівна, </a:t>
            </a:r>
          </a:p>
          <a:p>
            <a:pPr marL="273050" lvl="0" indent="-273050" algn="ctr" eaLnBrk="0" hangingPunct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uk-UA" sz="2400" b="1" dirty="0" smtClean="0">
                <a:solidFill>
                  <a:srgbClr val="000099"/>
                </a:solidFill>
                <a:latin typeface="+mn-lt"/>
                <a:cs typeface="+mn-cs"/>
              </a:rPr>
              <a:t>очолює дошкільний заклад з 2012 року,  </a:t>
            </a:r>
          </a:p>
          <a:p>
            <a:pPr marL="273050" lvl="0" indent="-273050" algn="ctr" eaLnBrk="0" hangingPunct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uk-UA" sz="2200" dirty="0" smtClean="0">
                <a:solidFill>
                  <a:srgbClr val="000099"/>
                </a:solidFill>
                <a:latin typeface="+mn-lt"/>
                <a:cs typeface="+mn-cs"/>
              </a:rPr>
              <a:t>має відповідну фахову освіту та закінчила  Харківській національний педагогічний університеті  </a:t>
            </a:r>
          </a:p>
          <a:p>
            <a:pPr marL="273050" lvl="0" indent="-273050" algn="ctr" eaLnBrk="0" hangingPunct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uk-UA" sz="2200" dirty="0" smtClean="0">
                <a:solidFill>
                  <a:srgbClr val="000099"/>
                </a:solidFill>
                <a:latin typeface="+mn-lt"/>
                <a:cs typeface="+mn-cs"/>
              </a:rPr>
              <a:t>ім. Г.С. Сковороди за спеціальністю «Управління навчальним закладом» та отримала спеціальність «Управління навчальним закладом»</a:t>
            </a:r>
          </a:p>
          <a:p>
            <a:pPr marL="273050" lvl="0" indent="-273050" algn="ctr" eaLnBrk="0" hangingPunct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uk-UA" sz="2400" b="1" dirty="0" smtClean="0">
                <a:solidFill>
                  <a:srgbClr val="000099"/>
                </a:solidFill>
                <a:latin typeface="+mn-lt"/>
                <a:cs typeface="+mn-cs"/>
              </a:rPr>
              <a:t>Вихователь-методист Бондар Андріана Юріївна </a:t>
            </a:r>
            <a:r>
              <a:rPr lang="uk-UA" sz="2400" dirty="0" smtClean="0">
                <a:solidFill>
                  <a:srgbClr val="000099"/>
                </a:solidFill>
                <a:latin typeface="+mn-lt"/>
                <a:cs typeface="+mn-cs"/>
              </a:rPr>
              <a:t>працює на даній посаді з 2012 року, </a:t>
            </a:r>
          </a:p>
          <a:p>
            <a:pPr marL="273050" lvl="0" indent="-273050" algn="ctr" eaLnBrk="0" hangingPunct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uk-UA" sz="2200" dirty="0" smtClean="0">
                <a:solidFill>
                  <a:srgbClr val="000099"/>
                </a:solidFill>
                <a:latin typeface="+mn-lt"/>
                <a:cs typeface="+mn-cs"/>
              </a:rPr>
              <a:t>має вищу дошкільну освіту та  навчається в Харківському національному педагогічному університеті </a:t>
            </a:r>
          </a:p>
          <a:p>
            <a:pPr marL="273050" lvl="0" indent="-273050" algn="ctr" eaLnBrk="0" hangingPunct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uk-UA" sz="2200" dirty="0" smtClean="0">
                <a:solidFill>
                  <a:srgbClr val="000099"/>
                </a:solidFill>
                <a:latin typeface="+mn-lt"/>
                <a:cs typeface="+mn-cs"/>
              </a:rPr>
              <a:t> ім. Г.С. Сковороди за спеціальністю «Управління навчальним закладом»</a:t>
            </a:r>
            <a:endParaRPr lang="ru-RU" sz="2200" dirty="0" smtClean="0">
              <a:solidFill>
                <a:srgbClr val="000099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uk-UA" dirty="0" smtClean="0">
                <a:solidFill>
                  <a:srgbClr val="000099"/>
                </a:solidFill>
                <a:latin typeface="+mn-lt"/>
              </a:rPr>
              <a:t>49 працівників, з них 20 педагогічних працівників.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dirty="0" smtClean="0">
                <a:solidFill>
                  <a:srgbClr val="000099"/>
                </a:solidFill>
                <a:latin typeface="+mn-lt"/>
              </a:rPr>
              <a:t>   Із 20 </a:t>
            </a:r>
            <a:r>
              <a:rPr lang="uk-UA" dirty="0" err="1" smtClean="0">
                <a:solidFill>
                  <a:srgbClr val="000099"/>
                </a:solidFill>
                <a:latin typeface="+mn-lt"/>
              </a:rPr>
              <a:t>педпрацівників</a:t>
            </a:r>
            <a:r>
              <a:rPr lang="uk-UA" dirty="0" smtClean="0">
                <a:solidFill>
                  <a:srgbClr val="000099"/>
                </a:solidFill>
                <a:latin typeface="+mn-lt"/>
              </a:rPr>
              <a:t>:</a:t>
            </a:r>
          </a:p>
          <a:p>
            <a:pPr eaLnBrk="1" hangingPunct="1"/>
            <a:r>
              <a:rPr lang="uk-UA" dirty="0" smtClean="0">
                <a:solidFill>
                  <a:srgbClr val="000099"/>
                </a:solidFill>
                <a:latin typeface="+mn-lt"/>
              </a:rPr>
              <a:t>8 мають повну вищу освіту, за фахом – 6, що складає 30 % від загальної кількості </a:t>
            </a:r>
            <a:r>
              <a:rPr lang="uk-UA" dirty="0" err="1" smtClean="0">
                <a:solidFill>
                  <a:srgbClr val="000099"/>
                </a:solidFill>
                <a:latin typeface="+mn-lt"/>
              </a:rPr>
              <a:t>педпрацівників</a:t>
            </a:r>
            <a:r>
              <a:rPr lang="uk-UA" dirty="0" smtClean="0">
                <a:solidFill>
                  <a:srgbClr val="000099"/>
                </a:solidFill>
                <a:latin typeface="+mn-lt"/>
              </a:rPr>
              <a:t>;</a:t>
            </a:r>
          </a:p>
          <a:p>
            <a:pPr eaLnBrk="1" hangingPunct="1"/>
            <a:r>
              <a:rPr lang="uk-UA" dirty="0" smtClean="0">
                <a:solidFill>
                  <a:srgbClr val="000099"/>
                </a:solidFill>
                <a:latin typeface="+mn-lt"/>
              </a:rPr>
              <a:t>1 – неповну вищу освіту (5 %)</a:t>
            </a:r>
          </a:p>
          <a:p>
            <a:pPr eaLnBrk="1" hangingPunct="1"/>
            <a:r>
              <a:rPr lang="uk-UA" dirty="0" smtClean="0">
                <a:solidFill>
                  <a:srgbClr val="000099"/>
                </a:solidFill>
                <a:latin typeface="+mn-lt"/>
              </a:rPr>
              <a:t>2 </a:t>
            </a:r>
            <a:r>
              <a:rPr lang="uk-UA" dirty="0" err="1" smtClean="0">
                <a:solidFill>
                  <a:srgbClr val="000099"/>
                </a:solidFill>
                <a:latin typeface="+mn-lt"/>
              </a:rPr>
              <a:t>педпрацівники</a:t>
            </a:r>
            <a:r>
              <a:rPr lang="uk-UA" dirty="0" smtClean="0">
                <a:solidFill>
                  <a:srgbClr val="000099"/>
                </a:solidFill>
                <a:latin typeface="+mn-lt"/>
              </a:rPr>
              <a:t> працюють не за фахом, </a:t>
            </a:r>
            <a:r>
              <a:rPr lang="uk-UA" sz="2000" dirty="0" smtClean="0">
                <a:solidFill>
                  <a:srgbClr val="000099"/>
                </a:solidFill>
                <a:latin typeface="+mn-lt"/>
              </a:rPr>
              <a:t>мають вищу педагогічну освіту, були призначені на посаду до 1996 року та мають педагогічний стаж більше 25 років. Педагоги своєчасно пройшли курси підвищення кваліфікації та були атестовані</a:t>
            </a:r>
            <a:r>
              <a:rPr lang="uk-UA" sz="2000" dirty="0" smtClean="0"/>
              <a:t>. </a:t>
            </a:r>
            <a:endParaRPr lang="ru-RU" dirty="0" smtClean="0"/>
          </a:p>
        </p:txBody>
      </p:sp>
      <p:pic>
        <p:nvPicPr>
          <p:cNvPr id="8194" name="Rectangle 2"/>
          <p:cNvPicPr>
            <a:picLocks noGrp="1" noChangeArrowheads="1"/>
          </p:cNvPicPr>
          <p:nvPr>
            <p:ph type="title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7194550" cy="1143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uk-UA" dirty="0" smtClean="0">
                <a:solidFill>
                  <a:srgbClr val="000099"/>
                </a:solidFill>
                <a:latin typeface="+mn-lt"/>
              </a:rPr>
              <a:t>Із 20 </a:t>
            </a:r>
            <a:r>
              <a:rPr lang="uk-UA" dirty="0" err="1" smtClean="0">
                <a:solidFill>
                  <a:srgbClr val="000099"/>
                </a:solidFill>
                <a:latin typeface="+mn-lt"/>
              </a:rPr>
              <a:t>педпрацівників</a:t>
            </a:r>
            <a:r>
              <a:rPr lang="uk-UA" dirty="0" smtClean="0">
                <a:solidFill>
                  <a:srgbClr val="000099"/>
                </a:solidFill>
                <a:latin typeface="+mn-lt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uk-UA" dirty="0" smtClean="0">
                <a:solidFill>
                  <a:srgbClr val="000099"/>
                </a:solidFill>
                <a:latin typeface="+mn-lt"/>
              </a:rPr>
              <a:t>2 – «спеціаліст І категорії» (10 %);</a:t>
            </a:r>
          </a:p>
          <a:p>
            <a:pPr eaLnBrk="1" hangingPunct="1">
              <a:lnSpc>
                <a:spcPct val="90000"/>
              </a:lnSpc>
            </a:pPr>
            <a:r>
              <a:rPr lang="uk-UA" dirty="0" smtClean="0">
                <a:solidFill>
                  <a:srgbClr val="000099"/>
                </a:solidFill>
                <a:latin typeface="+mn-lt"/>
              </a:rPr>
              <a:t>3 – «спеціаліст ІІ категорії» (15 %);</a:t>
            </a:r>
          </a:p>
          <a:p>
            <a:pPr eaLnBrk="1" hangingPunct="1">
              <a:lnSpc>
                <a:spcPct val="90000"/>
              </a:lnSpc>
            </a:pPr>
            <a:r>
              <a:rPr lang="uk-UA" dirty="0" smtClean="0">
                <a:solidFill>
                  <a:srgbClr val="000099"/>
                </a:solidFill>
                <a:latin typeface="+mn-lt"/>
              </a:rPr>
              <a:t>15 </a:t>
            </a:r>
            <a:r>
              <a:rPr lang="uk-UA" dirty="0" err="1" smtClean="0">
                <a:solidFill>
                  <a:srgbClr val="000099"/>
                </a:solidFill>
                <a:latin typeface="+mn-lt"/>
              </a:rPr>
              <a:t>педпрацівників</a:t>
            </a:r>
            <a:r>
              <a:rPr lang="uk-UA" dirty="0" smtClean="0">
                <a:solidFill>
                  <a:srgbClr val="000099"/>
                </a:solidFill>
                <a:latin typeface="+mn-lt"/>
              </a:rPr>
              <a:t> мають тарифні розряди (85 %);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0099"/>
                </a:solidFill>
                <a:latin typeface="+mn-lt"/>
              </a:rPr>
              <a:t>1</a:t>
            </a:r>
            <a:r>
              <a:rPr lang="en-US" dirty="0" smtClean="0">
                <a:solidFill>
                  <a:srgbClr val="000099"/>
                </a:solidFill>
                <a:latin typeface="+mn-lt"/>
              </a:rPr>
              <a:t> </a:t>
            </a:r>
            <a:r>
              <a:rPr lang="ru-RU" dirty="0" smtClean="0">
                <a:solidFill>
                  <a:srgbClr val="000099"/>
                </a:solidFill>
                <a:latin typeface="+mn-lt"/>
              </a:rPr>
              <a:t>‑</a:t>
            </a:r>
            <a:r>
              <a:rPr lang="uk-UA" dirty="0" smtClean="0">
                <a:solidFill>
                  <a:srgbClr val="000099"/>
                </a:solidFill>
                <a:latin typeface="+mn-lt"/>
              </a:rPr>
              <a:t> педагогічне має педагогічне звання «вихователь-методист».</a:t>
            </a:r>
          </a:p>
          <a:p>
            <a:pPr eaLnBrk="1" hangingPunct="1">
              <a:lnSpc>
                <a:spcPct val="90000"/>
              </a:lnSpc>
            </a:pPr>
            <a:endParaRPr lang="uk-UA" dirty="0" smtClean="0">
              <a:solidFill>
                <a:srgbClr val="000099"/>
              </a:solidFill>
              <a:latin typeface="+mn-lt"/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lang="uk-UA" dirty="0" smtClean="0">
                <a:solidFill>
                  <a:srgbClr val="000099"/>
                </a:solidFill>
                <a:latin typeface="+mn-lt"/>
              </a:rPr>
              <a:t>У закладі працюють 4 (20%) </a:t>
            </a:r>
            <a:r>
              <a:rPr lang="uk-UA" dirty="0" err="1" smtClean="0">
                <a:solidFill>
                  <a:srgbClr val="000099"/>
                </a:solidFill>
                <a:latin typeface="+mn-lt"/>
              </a:rPr>
              <a:t>педпрацівника</a:t>
            </a:r>
            <a:r>
              <a:rPr lang="uk-UA" dirty="0" smtClean="0">
                <a:solidFill>
                  <a:srgbClr val="000099"/>
                </a:solidFill>
                <a:latin typeface="+mn-lt"/>
              </a:rPr>
              <a:t> пенсійного віку</a:t>
            </a:r>
            <a:endParaRPr lang="ru-RU" dirty="0" smtClean="0">
              <a:solidFill>
                <a:srgbClr val="000099"/>
              </a:solidFill>
              <a:latin typeface="+mn-lt"/>
            </a:endParaRPr>
          </a:p>
        </p:txBody>
      </p:sp>
      <p:pic>
        <p:nvPicPr>
          <p:cNvPr id="10242" name="Rectangle 2"/>
          <p:cNvPicPr>
            <a:picLocks noGrp="1" noChangeArrowheads="1"/>
          </p:cNvPicPr>
          <p:nvPr>
            <p:ph type="title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" y="320675"/>
            <a:ext cx="7194550" cy="1143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i="1" cap="none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</a:rPr>
              <a:t>Підвищення кваліфікації</a:t>
            </a:r>
          </a:p>
        </p:txBody>
      </p:sp>
      <p:sp>
        <p:nvSpPr>
          <p:cNvPr id="1126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uk-UA" b="1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uk-UA" b="1" dirty="0" smtClean="0">
                <a:solidFill>
                  <a:srgbClr val="000099"/>
                </a:solidFill>
                <a:latin typeface="+mn-lt"/>
              </a:rPr>
              <a:t>Курси підвищення кваліфікації пройшли</a:t>
            </a:r>
            <a:r>
              <a:rPr lang="uk-UA" dirty="0" smtClean="0">
                <a:solidFill>
                  <a:srgbClr val="000099"/>
                </a:solidFill>
                <a:latin typeface="+mn-lt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uk-UA" dirty="0" smtClean="0">
                <a:solidFill>
                  <a:srgbClr val="000099"/>
                </a:solidFill>
                <a:latin typeface="+mn-lt"/>
              </a:rPr>
              <a:t>у 2014 </a:t>
            </a:r>
            <a:r>
              <a:rPr lang="uk-UA" dirty="0" err="1" smtClean="0">
                <a:solidFill>
                  <a:srgbClr val="000099"/>
                </a:solidFill>
                <a:latin typeface="+mn-lt"/>
              </a:rPr>
              <a:t>році-</a:t>
            </a:r>
            <a:r>
              <a:rPr lang="uk-UA" dirty="0" smtClean="0">
                <a:solidFill>
                  <a:srgbClr val="000099"/>
                </a:solidFill>
                <a:latin typeface="+mn-lt"/>
              </a:rPr>
              <a:t> 7 вихователів;</a:t>
            </a:r>
          </a:p>
          <a:p>
            <a:pPr eaLnBrk="1" hangingPunct="1"/>
            <a:r>
              <a:rPr lang="uk-UA" dirty="0" smtClean="0">
                <a:solidFill>
                  <a:srgbClr val="000099"/>
                </a:solidFill>
                <a:latin typeface="+mn-lt"/>
              </a:rPr>
              <a:t>у 2015 році – 4 вихователя.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4294967295"/>
          </p:nvPr>
        </p:nvSpPr>
        <p:spPr>
          <a:xfrm>
            <a:off x="611188" y="1052513"/>
            <a:ext cx="7239000" cy="4846637"/>
          </a:xfrm>
        </p:spPr>
        <p:txBody>
          <a:bodyPr/>
          <a:lstStyle/>
          <a:p>
            <a:pPr marL="0" indent="450850" algn="ctr">
              <a:lnSpc>
                <a:spcPct val="15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uk-UA" sz="3200" b="1" dirty="0" smtClean="0">
                <a:solidFill>
                  <a:srgbClr val="000099"/>
                </a:solidFill>
                <a:latin typeface="+mn-lt"/>
              </a:rPr>
              <a:t>Бюджет на  </a:t>
            </a:r>
            <a:r>
              <a:rPr lang="uk-UA" sz="3200" b="1" u="sng" dirty="0" smtClean="0">
                <a:solidFill>
                  <a:srgbClr val="000099"/>
                </a:solidFill>
                <a:latin typeface="+mn-lt"/>
              </a:rPr>
              <a:t>2014 рік</a:t>
            </a:r>
            <a:r>
              <a:rPr lang="uk-UA" sz="3200" b="1" dirty="0" smtClean="0">
                <a:solidFill>
                  <a:srgbClr val="000099"/>
                </a:solidFill>
                <a:latin typeface="+mn-lt"/>
              </a:rPr>
              <a:t> -  </a:t>
            </a:r>
          </a:p>
          <a:p>
            <a:pPr marL="0" indent="450850" algn="ctr">
              <a:lnSpc>
                <a:spcPct val="15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uk-UA" sz="3200" b="1" dirty="0" smtClean="0">
                <a:solidFill>
                  <a:srgbClr val="000099"/>
                </a:solidFill>
                <a:latin typeface="+mn-lt"/>
              </a:rPr>
              <a:t>2 510 085,00</a:t>
            </a:r>
            <a:r>
              <a:rPr lang="uk-UA" sz="3200" b="1" dirty="0" smtClean="0">
                <a:solidFill>
                  <a:srgbClr val="FF0000"/>
                </a:solidFill>
                <a:latin typeface="+mn-lt"/>
              </a:rPr>
              <a:t> грн.</a:t>
            </a:r>
          </a:p>
          <a:p>
            <a:pPr marL="0" indent="450850" algn="ctr">
              <a:lnSpc>
                <a:spcPct val="15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uk-UA" sz="3200" b="1" dirty="0" smtClean="0">
                <a:solidFill>
                  <a:srgbClr val="000099"/>
                </a:solidFill>
                <a:latin typeface="+mn-lt"/>
              </a:rPr>
              <a:t>Бюджет на </a:t>
            </a:r>
            <a:r>
              <a:rPr lang="uk-UA" sz="3200" b="1" u="sng" dirty="0" smtClean="0">
                <a:solidFill>
                  <a:srgbClr val="000099"/>
                </a:solidFill>
                <a:latin typeface="+mn-lt"/>
              </a:rPr>
              <a:t>2015 рік</a:t>
            </a:r>
            <a:r>
              <a:rPr lang="uk-UA" sz="3200" b="1" dirty="0" smtClean="0">
                <a:solidFill>
                  <a:srgbClr val="000099"/>
                </a:solidFill>
                <a:latin typeface="+mn-lt"/>
              </a:rPr>
              <a:t> –</a:t>
            </a:r>
          </a:p>
          <a:p>
            <a:pPr marL="0" indent="450850" algn="ctr">
              <a:lnSpc>
                <a:spcPct val="15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uk-UA" sz="3200" b="1" dirty="0" smtClean="0">
                <a:solidFill>
                  <a:srgbClr val="FF0000"/>
                </a:solidFill>
                <a:latin typeface="+mn-lt"/>
              </a:rPr>
              <a:t>   </a:t>
            </a:r>
            <a:r>
              <a:rPr lang="uk-UA" sz="3200" b="1" dirty="0" smtClean="0">
                <a:solidFill>
                  <a:srgbClr val="000099"/>
                </a:solidFill>
                <a:latin typeface="+mn-lt"/>
              </a:rPr>
              <a:t>2 554 878,00 </a:t>
            </a:r>
            <a:r>
              <a:rPr lang="uk-UA" sz="3200" b="1" dirty="0" smtClean="0">
                <a:solidFill>
                  <a:srgbClr val="FF0000"/>
                </a:solidFill>
                <a:latin typeface="+mn-lt"/>
              </a:rPr>
              <a:t> грн.</a:t>
            </a:r>
            <a:r>
              <a:rPr lang="uk-UA" sz="3200" dirty="0" smtClean="0">
                <a:solidFill>
                  <a:srgbClr val="FF0000"/>
                </a:solidFill>
                <a:latin typeface="+mn-lt"/>
              </a:rPr>
              <a:t>  </a:t>
            </a:r>
            <a:r>
              <a:rPr lang="uk-UA" sz="3200" b="1" dirty="0" smtClean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rgbClr val="FF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1213</TotalTime>
  <Words>691</Words>
  <Application>Microsoft Office PowerPoint</Application>
  <PresentationFormat>Экран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Підвищення кваліфікації</vt:lpstr>
      <vt:lpstr>Презентация PowerPoint</vt:lpstr>
      <vt:lpstr>Видатки на заробітну плату у 2014 році </vt:lpstr>
      <vt:lpstr>      видатки на заробітну плату   На 2015 рік  </vt:lpstr>
      <vt:lpstr>Презентация PowerPoint</vt:lpstr>
      <vt:lpstr>Київська районна організація профспілки працівників освіти і науки</vt:lpstr>
      <vt:lpstr>За кошти міського бюджету  у 2014 році </vt:lpstr>
      <vt:lpstr>Перспективи розвитку</vt:lpstr>
      <vt:lpstr>Перспективи розвитку (продовження)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sadik</dc:creator>
  <cp:lastModifiedBy>sadik</cp:lastModifiedBy>
  <cp:revision>68</cp:revision>
  <dcterms:modified xsi:type="dcterms:W3CDTF">2016-01-28T16:34:46Z</dcterms:modified>
</cp:coreProperties>
</file>